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61" r:id="rId3"/>
    <p:sldId id="345" r:id="rId4"/>
    <p:sldId id="353" r:id="rId5"/>
    <p:sldId id="344" r:id="rId6"/>
    <p:sldId id="356" r:id="rId7"/>
    <p:sldId id="351" r:id="rId8"/>
    <p:sldId id="354" r:id="rId9"/>
    <p:sldId id="357" r:id="rId10"/>
    <p:sldId id="355" r:id="rId11"/>
    <p:sldId id="299" r:id="rId12"/>
    <p:sldId id="327" r:id="rId13"/>
    <p:sldId id="349" r:id="rId14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1"/>
    <p:restoredTop sz="89831"/>
  </p:normalViewPr>
  <p:slideViewPr>
    <p:cSldViewPr>
      <p:cViewPr varScale="1">
        <p:scale>
          <a:sx n="35" d="100"/>
          <a:sy n="35" d="100"/>
        </p:scale>
        <p:origin x="184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7/27/18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7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0596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07424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75761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1.html" TargetMode="External"/><Relationship Id="rId5" Type="http://schemas.openxmlformats.org/officeDocument/2006/relationships/hyperlink" Target="http://forums.fast.ai/t/wiki-lesson-1/9398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OQQ-W_63UgQ&amp;list=PL3FW7Lu3i5Jsnh1rnUwq_TcylNr7EkRe6" TargetMode="External"/><Relationship Id="rId5" Type="http://schemas.openxmlformats.org/officeDocument/2006/relationships/hyperlink" Target="http://web.stanford.edu/class/cs224n/lectures/lecture1.pdf" TargetMode="External"/><Relationship Id="rId6" Type="http://schemas.openxmlformats.org/officeDocument/2006/relationships/hyperlink" Target="http://web.stanford.edu/class/cs224n/readings/cs229-linalg.pdf" TargetMode="External"/><Relationship Id="rId7" Type="http://schemas.openxmlformats.org/officeDocument/2006/relationships/hyperlink" Target="http://web.stanford.edu/class/cs224n/readings/cs229-prob.pdf" TargetMode="External"/><Relationship Id="rId8" Type="http://schemas.openxmlformats.org/officeDocument/2006/relationships/hyperlink" Target="http://web.stanford.edu/class/cs224n/readings/cs229-cvxopt.pdf" TargetMode="External"/><Relationship Id="rId9" Type="http://schemas.openxmlformats.org/officeDocument/2006/relationships/hyperlink" Target="http://cs231n.github.io/optimization-1/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 Kickoff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Week </a:t>
            </a: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1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515600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3075" y="13193819"/>
            <a:ext cx="23179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x-none" sz="2800" dirty="0"/>
              <a:t>AI6 Registration Form: https://</a:t>
            </a:r>
            <a:r>
              <a:rPr lang="en-US" altLang="x-none" sz="2800" dirty="0" err="1"/>
              <a:t>docs.google.com</a:t>
            </a:r>
            <a:r>
              <a:rPr lang="en-US" altLang="x-none" sz="2800" dirty="0"/>
              <a:t>/forms/d/e/1FAIpQLSd0wx35dx1NJI2C_ciyzoplneu1igltvEACI5KLN6FPWrhO8w/</a:t>
            </a:r>
            <a:r>
              <a:rPr lang="en-US" altLang="x-none" sz="2800" dirty="0" err="1"/>
              <a:t>viewform</a:t>
            </a:r>
            <a:endParaRPr lang="x-none" altLang="x-none" sz="28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62200" y="5105400"/>
            <a:ext cx="20345400" cy="34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Fast </a:t>
            </a:r>
            <a:r>
              <a:rPr lang="en-US" sz="4400" dirty="0">
                <a:solidFill>
                  <a:srgbClr val="0070C0"/>
                </a:solidFill>
              </a:rPr>
              <a:t>AI </a:t>
            </a:r>
            <a:r>
              <a:rPr lang="en-US" sz="4400" dirty="0" smtClean="0">
                <a:solidFill>
                  <a:srgbClr val="0070C0"/>
                </a:solidFill>
              </a:rPr>
              <a:t>Lesson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</a:t>
            </a:r>
            <a:r>
              <a:rPr lang="en-US" sz="4400" dirty="0" smtClean="0">
                <a:solidFill>
                  <a:srgbClr val="0070C0"/>
                </a:solidFill>
              </a:rPr>
              <a:t>Lecture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Other Items</a:t>
            </a:r>
            <a:endParaRPr lang="en-US" sz="4400" dirty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 smtClean="0">
                <a:solidFill>
                  <a:srgbClr val="0070C0"/>
                </a:solidFill>
              </a:rPr>
              <a:t>Interest in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MXNet</a:t>
            </a:r>
            <a:endParaRPr lang="en-US" altLang="x-none" sz="4400" dirty="0" smtClean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>
                <a:solidFill>
                  <a:srgbClr val="0070C0"/>
                </a:solidFill>
              </a:rPr>
              <a:t> </a:t>
            </a:r>
            <a:r>
              <a:rPr lang="en-US" altLang="x-none" sz="4400" dirty="0" smtClean="0">
                <a:solidFill>
                  <a:srgbClr val="0070C0"/>
                </a:solidFill>
              </a:rPr>
              <a:t>Study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Kera</a:t>
            </a:r>
            <a:r>
              <a:rPr lang="en-US" altLang="x-none" sz="4400" dirty="0" smtClean="0">
                <a:solidFill>
                  <a:srgbClr val="0070C0"/>
                </a:solidFill>
              </a:rPr>
              <a:t>-based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FastAI</a:t>
            </a:r>
            <a:endParaRPr lang="en-US" altLang="x-none" sz="44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565380" y="4459732"/>
            <a:ext cx="12074525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910AM  </a:t>
            </a:r>
            <a:r>
              <a:rPr lang="en-US" sz="4400" dirty="0" smtClean="0">
                <a:solidFill>
                  <a:srgbClr val="0070C0"/>
                </a:solidFill>
              </a:rPr>
              <a:t>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</a:t>
            </a:r>
            <a:r>
              <a:rPr lang="en-US" sz="4400" dirty="0" smtClean="0">
                <a:solidFill>
                  <a:srgbClr val="0070C0"/>
                </a:solidFill>
              </a:rPr>
              <a:t>Close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1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course.fast.ai/lessons/lesson1.html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Lesson </a:t>
            </a:r>
            <a:r>
              <a:rPr lang="en-US" sz="4400" u="sng" dirty="0">
                <a:solidFill>
                  <a:srgbClr val="0070C0"/>
                </a:solidFill>
              </a:rPr>
              <a:t>Wiki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forums.fast.ai/t/wiki-lesson-1/9398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 smtClean="0">
                <a:solidFill>
                  <a:srgbClr val="0070C0"/>
                </a:solidFill>
              </a:rPr>
              <a:t>: Found in Lesson Wiki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Goals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Minimum: run through the Notebook and understand it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Ideal: Recreate the code from scratch without aid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66800" y="2124869"/>
            <a:ext cx="20272490" cy="11093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0070C0"/>
                </a:solidFill>
              </a:rPr>
              <a:t>Key Coding Concepts</a:t>
            </a:r>
          </a:p>
          <a:p>
            <a:pPr marL="971550" lvl="1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dirty="0" err="1" smtClean="0">
                <a:solidFill>
                  <a:srgbClr val="0070C0"/>
                </a:solidFill>
              </a:rPr>
              <a:t>Jupyter</a:t>
            </a:r>
            <a:r>
              <a:rPr lang="en-US" sz="4000" dirty="0" smtClean="0">
                <a:solidFill>
                  <a:srgbClr val="0070C0"/>
                </a:solidFill>
              </a:rPr>
              <a:t> Notebooks and Tricks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b="1" dirty="0" smtClean="0">
                <a:solidFill>
                  <a:srgbClr val="0070C0"/>
                </a:solidFill>
              </a:rPr>
              <a:t>!</a:t>
            </a:r>
            <a:r>
              <a:rPr lang="en-US" sz="4000" dirty="0" smtClean="0">
                <a:solidFill>
                  <a:srgbClr val="0070C0"/>
                </a:solidFill>
              </a:rPr>
              <a:t> for in-Notebook bash(shell) operations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Folder Structure for Image Classification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Python 3 conventions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f</a:t>
            </a:r>
            <a:r>
              <a:rPr lang="en-US" sz="4000" dirty="0" smtClean="0">
                <a:solidFill>
                  <a:srgbClr val="0070C0"/>
                </a:solidFill>
              </a:rPr>
              <a:t>ormat strings 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Image File Format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The 3 Lines Used to Train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Data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Train the Model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Rate; LR functions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</a:rPr>
              <a:t>l</a:t>
            </a:r>
            <a:r>
              <a:rPr lang="en-US" sz="4000" dirty="0" err="1" smtClean="0">
                <a:solidFill>
                  <a:srgbClr val="0070C0"/>
                </a:solidFill>
              </a:rPr>
              <a:t>r_find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plot_lr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sched.plot</a:t>
            </a:r>
            <a:r>
              <a:rPr lang="en-US" sz="4000" dirty="0" smtClean="0">
                <a:solidFill>
                  <a:srgbClr val="0070C0"/>
                </a:solidFill>
              </a:rPr>
              <a:t>()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Creating customized functions to view/check/visualize results and </a:t>
            </a:r>
            <a:r>
              <a:rPr lang="en-US" sz="4000" dirty="0" smtClean="0">
                <a:solidFill>
                  <a:srgbClr val="0070C0"/>
                </a:solidFill>
              </a:rPr>
              <a:t>data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981200" y="2945487"/>
            <a:ext cx="19281889" cy="872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  <a:endParaRPr lang="en-US" sz="4000" b="1" dirty="0" smtClean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Training and Validation Sets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Logs and Natural Logs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”Infinitely Flexible” functions: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Convolutional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Gradient Descent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04818"/>
            <a:ext cx="10896600" cy="259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Week </a:t>
            </a:r>
            <a:r>
              <a:rPr lang="en-US" sz="5400" dirty="0" smtClean="0">
                <a:solidFill>
                  <a:srgbClr val="0070C0"/>
                </a:solidFill>
              </a:rPr>
              <a:t>1</a:t>
            </a:r>
          </a:p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Intro to NLP &amp; Deep Learning</a:t>
            </a:r>
          </a:p>
          <a:p>
            <a:pPr marL="228600" lvl="1" indent="0" algn="ctr"/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431034"/>
            <a:ext cx="13813536" cy="10926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www.youtube.com/watch?v=OQQ-W_63UgQ&amp;list=PL3FW7Lu3i5Jsnh1rnUwq_TcylNr7EkRe6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Slides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web.stanford.edu/class/cs224n/lectures/lecture1.pdf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 smtClean="0">
                <a:solidFill>
                  <a:srgbClr val="0070C0"/>
                </a:solidFill>
              </a:rPr>
              <a:t>  </a:t>
            </a:r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[</a:t>
            </a:r>
            <a:r>
              <a:rPr lang="en-US" sz="4400" dirty="0">
                <a:hlinkClick r:id="rId6"/>
              </a:rPr>
              <a:t>Linear Algebra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7"/>
              </a:rPr>
              <a:t>Probability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8"/>
              </a:rPr>
              <a:t>Convex Optimization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9"/>
              </a:rPr>
              <a:t>More Optimization (SGD) Review</a:t>
            </a:r>
            <a:r>
              <a:rPr lang="en-US" sz="4400" dirty="0"/>
              <a:t>]</a:t>
            </a:r>
          </a:p>
          <a:p>
            <a:pPr marL="685800" lvl="2" indent="0"/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 bwMode="auto">
          <a:xfrm>
            <a:off x="1084968" y="1595477"/>
            <a:ext cx="17802339" cy="12044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  <a:endParaRPr lang="en-US" sz="4000" b="1" dirty="0" smtClean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NLP Levels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Inputs: Speech and Text and their Processing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parts of complex </a:t>
            </a:r>
            <a:r>
              <a:rPr lang="en-US" sz="3200" b="1" dirty="0" smtClean="0">
                <a:solidFill>
                  <a:srgbClr val="0070C0"/>
                </a:solidFill>
              </a:rPr>
              <a:t>words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structure of </a:t>
            </a:r>
            <a:r>
              <a:rPr lang="en-US" sz="3200" b="1" dirty="0" smtClean="0">
                <a:solidFill>
                  <a:srgbClr val="0070C0"/>
                </a:solidFill>
              </a:rPr>
              <a:t>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</a:t>
            </a:r>
            <a:r>
              <a:rPr lang="en-US" sz="3200" b="1" dirty="0" smtClean="0">
                <a:solidFill>
                  <a:srgbClr val="0070C0"/>
                </a:solidFill>
              </a:rPr>
              <a:t>meaning</a:t>
            </a:r>
            <a:r>
              <a:rPr lang="en-US" sz="3200" dirty="0" smtClean="0">
                <a:solidFill>
                  <a:srgbClr val="0070C0"/>
                </a:solidFill>
              </a:rPr>
              <a:t> of 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Meaning of sentences given greater context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What’s special about human language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Language as data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Not an environmental signal; specifically used to communicate </a:t>
            </a:r>
            <a:r>
              <a:rPr lang="en-US" sz="3200" dirty="0" smtClean="0">
                <a:solidFill>
                  <a:srgbClr val="0070C0"/>
                </a:solidFill>
              </a:rPr>
              <a:t>meaning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Language is a </a:t>
            </a:r>
            <a:r>
              <a:rPr lang="en-US" sz="3200" b="1" dirty="0" smtClean="0">
                <a:solidFill>
                  <a:srgbClr val="0070C0"/>
                </a:solidFill>
              </a:rPr>
              <a:t>symbolic system </a:t>
            </a:r>
            <a:r>
              <a:rPr lang="en-US" sz="3200" dirty="0" smtClean="0">
                <a:solidFill>
                  <a:srgbClr val="0070C0"/>
                </a:solidFill>
              </a:rPr>
              <a:t>encoded in a </a:t>
            </a:r>
            <a:r>
              <a:rPr lang="en-US" sz="3200" b="1" dirty="0" smtClean="0">
                <a:solidFill>
                  <a:srgbClr val="0070C0"/>
                </a:solidFill>
              </a:rPr>
              <a:t>continuous substrate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Substrates: Sound (voice), images (writing; sign language)</a:t>
            </a:r>
          </a:p>
          <a:p>
            <a:pPr marL="2628900" lvl="6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Brains encode language using a continuous pattern of activation</a:t>
            </a:r>
          </a:p>
          <a:p>
            <a:pPr marL="2171700" lvl="5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Sparsity is a huge 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Introduction to Deep Learning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Human </a:t>
            </a:r>
            <a:r>
              <a:rPr lang="en-US" sz="3200" dirty="0" smtClean="0">
                <a:solidFill>
                  <a:srgbClr val="0070C0"/>
                </a:solidFill>
              </a:rPr>
              <a:t>Generated Representations </a:t>
            </a:r>
            <a:r>
              <a:rPr lang="en-US" sz="3200" dirty="0">
                <a:solidFill>
                  <a:srgbClr val="0070C0"/>
                </a:solidFill>
              </a:rPr>
              <a:t>(features) vs </a:t>
            </a:r>
            <a:r>
              <a:rPr lang="en-US" sz="3200" dirty="0" smtClean="0">
                <a:solidFill>
                  <a:srgbClr val="0070C0"/>
                </a:solidFill>
              </a:rPr>
              <a:t>Machine Learned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The </a:t>
            </a:r>
            <a:r>
              <a:rPr lang="en-US" sz="3200" i="1" dirty="0" smtClean="0">
                <a:solidFill>
                  <a:srgbClr val="0070C0"/>
                </a:solidFill>
              </a:rPr>
              <a:t>Deep</a:t>
            </a:r>
            <a:r>
              <a:rPr lang="en-US" sz="3200" dirty="0" smtClean="0">
                <a:solidFill>
                  <a:srgbClr val="0070C0"/>
                </a:solidFill>
              </a:rPr>
              <a:t> in Deep Learning comes from the presence of multiple layers of representations</a:t>
            </a:r>
            <a:endParaRPr lang="en-US" sz="3200" dirty="0">
              <a:solidFill>
                <a:srgbClr val="0070C0"/>
              </a:solidFill>
            </a:endParaRPr>
          </a:p>
          <a:p>
            <a:pPr marL="1543050" lvl="4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Why has DL started outperforming other methods?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Large amount of training data; 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faster machines &amp; high performing CPUs/GPUs</a:t>
            </a:r>
          </a:p>
          <a:p>
            <a:pPr marL="2000250" lvl="5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New models, algorithms and ideas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26403" r="16912" b="18079"/>
          <a:stretch/>
        </p:blipFill>
        <p:spPr>
          <a:xfrm>
            <a:off x="14859000" y="707275"/>
            <a:ext cx="9594850" cy="5693525"/>
          </a:xfrm>
          <a:prstGeom prst="rect">
            <a:avLst/>
          </a:prstGeom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1"/>
          <a:stretch/>
        </p:blipFill>
        <p:spPr>
          <a:xfrm>
            <a:off x="18887307" y="10045266"/>
            <a:ext cx="2959100" cy="22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7"/>
          <a:stretch/>
        </p:blipFill>
        <p:spPr>
          <a:xfrm>
            <a:off x="20366857" y="7431775"/>
            <a:ext cx="2997708" cy="2299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2576"/>
          <a:stretch/>
        </p:blipFill>
        <p:spPr>
          <a:xfrm>
            <a:off x="17172807" y="7553293"/>
            <a:ext cx="3429000" cy="22993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8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b="5357"/>
          <a:stretch/>
        </p:blipFill>
        <p:spPr>
          <a:xfrm>
            <a:off x="19431000" y="425450"/>
            <a:ext cx="3771900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3766058"/>
            <a:ext cx="6743700" cy="588455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0" y="610592"/>
            <a:ext cx="16535400" cy="13029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Concepts, Cont.</a:t>
            </a:r>
            <a:endParaRPr lang="en-US" sz="4000" b="1" dirty="0" smtClean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Why NLP is Hard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Ambiguity vs non-ambiguity in programming languages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With language, humans leave a lot for others to infer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Deep NLP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C</a:t>
            </a:r>
            <a:r>
              <a:rPr lang="en-US" sz="3200" dirty="0" smtClean="0">
                <a:solidFill>
                  <a:srgbClr val="0070C0"/>
                </a:solidFill>
              </a:rPr>
              <a:t>ombining </a:t>
            </a:r>
            <a:r>
              <a:rPr lang="en-US" sz="3200" dirty="0">
                <a:solidFill>
                  <a:srgbClr val="0070C0"/>
                </a:solidFill>
              </a:rPr>
              <a:t>the ideas and goals of NLP with using representation learning and deep learning methods to solve them.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problem for machine learning of NLP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rgbClr val="0070C0"/>
                </a:solidFill>
              </a:rPr>
              <a:t>Word Representations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Representing word meaning as vectors in a high dimensional space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Words with similar meanings will cluster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Directions in these vector spaces will convey components of meaning</a:t>
            </a:r>
            <a:endParaRPr lang="en-US" sz="3200" dirty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Morphology 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Parts of words (morphemes) can be represented as vectors; Neural networks can combine compose the meaning of larger units out of these smaller pieces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 smtClean="0">
                <a:solidFill>
                  <a:srgbClr val="0070C0"/>
                </a:solidFill>
              </a:rPr>
              <a:t>Syntactic </a:t>
            </a:r>
            <a:r>
              <a:rPr lang="en-US" sz="4000" dirty="0">
                <a:solidFill>
                  <a:srgbClr val="0070C0"/>
                </a:solidFill>
              </a:rPr>
              <a:t>Parsers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Determine the structure of sentences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Semantics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DL: Since every word and logical expression is a vector, we can combine these elements to further convey meaning</a:t>
            </a:r>
          </a:p>
          <a:p>
            <a:pPr marL="1257300" lvl="3" indent="-742950">
              <a:buFont typeface="+mj-lt"/>
              <a:buAutoNum type="arabicPeriod" startAt="7"/>
            </a:pPr>
            <a:r>
              <a:rPr lang="en-US" sz="4000" dirty="0">
                <a:solidFill>
                  <a:srgbClr val="0070C0"/>
                </a:solidFill>
              </a:rPr>
              <a:t>”It’s all Vectors!”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Amazing thing is that we are using vectors to represent all types of language (sounds, words, parts of words, </a:t>
            </a:r>
            <a:r>
              <a:rPr lang="en-US" sz="2800" dirty="0" err="1">
                <a:solidFill>
                  <a:srgbClr val="0070C0"/>
                </a:solidFill>
              </a:rPr>
              <a:t>etc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1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04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26048</TotalTime>
  <Words>798</Words>
  <Application>Microsoft Macintosh PowerPoint</Application>
  <PresentationFormat>Custom</PresentationFormat>
  <Paragraphs>153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Avenir Book</vt:lpstr>
      <vt:lpstr>Helvetica Light</vt:lpstr>
      <vt:lpstr>Helvetica Neue</vt:lpstr>
      <vt:lpstr>Montserrat</vt:lpstr>
      <vt:lpstr>Playfair Display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209</cp:revision>
  <cp:lastPrinted>2018-05-06T16:49:43Z</cp:lastPrinted>
  <dcterms:modified xsi:type="dcterms:W3CDTF">2018-07-28T02:17:08Z</dcterms:modified>
</cp:coreProperties>
</file>